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4"/>
  </p:notesMasterIdLst>
  <p:sldIdLst>
    <p:sldId id="256" r:id="rId3"/>
    <p:sldId id="274" r:id="rId4"/>
    <p:sldId id="275" r:id="rId5"/>
    <p:sldId id="277" r:id="rId6"/>
    <p:sldId id="278" r:id="rId7"/>
    <p:sldId id="279" r:id="rId8"/>
    <p:sldId id="281" r:id="rId9"/>
    <p:sldId id="282" r:id="rId10"/>
    <p:sldId id="283" r:id="rId11"/>
    <p:sldId id="284" r:id="rId12"/>
    <p:sldId id="280" r:id="rId13"/>
    <p:sldId id="276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3" r:id="rId23"/>
    <p:sldId id="294" r:id="rId24"/>
    <p:sldId id="295" r:id="rId25"/>
    <p:sldId id="296" r:id="rId26"/>
    <p:sldId id="297" r:id="rId27"/>
    <p:sldId id="298" r:id="rId28"/>
    <p:sldId id="299" r:id="rId29"/>
    <p:sldId id="300" r:id="rId30"/>
    <p:sldId id="301" r:id="rId31"/>
    <p:sldId id="302" r:id="rId32"/>
    <p:sldId id="303" r:id="rId33"/>
    <p:sldId id="304" r:id="rId34"/>
    <p:sldId id="305" r:id="rId35"/>
    <p:sldId id="306" r:id="rId36"/>
    <p:sldId id="307" r:id="rId37"/>
    <p:sldId id="308" r:id="rId38"/>
    <p:sldId id="309" r:id="rId39"/>
    <p:sldId id="310" r:id="rId40"/>
    <p:sldId id="311" r:id="rId41"/>
    <p:sldId id="312" r:id="rId42"/>
    <p:sldId id="313" r:id="rId4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7" Type="http://schemas.openxmlformats.org/officeDocument/2006/relationships/tableStyles" Target="tableStyles.xml"/><Relationship Id="rId46" Type="http://schemas.openxmlformats.org/officeDocument/2006/relationships/viewProps" Target="viewProps.xml"/><Relationship Id="rId45" Type="http://schemas.openxmlformats.org/officeDocument/2006/relationships/presProps" Target="presProps.xml"/><Relationship Id="rId44" Type="http://schemas.openxmlformats.org/officeDocument/2006/relationships/notesMaster" Target="notesMasters/notesMaster1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085261"/>
            <a:ext cx="9144000" cy="848179"/>
          </a:xfrm>
        </p:spPr>
        <p:txBody>
          <a:bodyPr anchor="ctr" anchorCtr="0">
            <a:normAutofit/>
          </a:bodyPr>
          <a:lstStyle>
            <a:lvl1pPr algn="ctr">
              <a:defRPr sz="4800" b="1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933440"/>
            <a:ext cx="9144000" cy="508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22720"/>
            <a:ext cx="2743200" cy="294640"/>
          </a:xfrm>
        </p:spPr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22720"/>
            <a:ext cx="4114800" cy="29464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22720"/>
            <a:ext cx="2743200" cy="294640"/>
          </a:xfrm>
        </p:spPr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</p:spPr>
        <p:txBody>
          <a:bodyPr>
            <a:normAutofit/>
          </a:bodyPr>
          <a:lstStyle/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>
            <a:normAutofit/>
          </a:bodyPr>
          <a:lstStyle/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  <p:sp>
        <p:nvSpPr>
          <p:cNvPr id="9" name="内容占位符 7"/>
          <p:cNvSpPr>
            <a:spLocks noGrp="1"/>
          </p:cNvSpPr>
          <p:nvPr>
            <p:ph sz="quarter" idx="13"/>
          </p:nvPr>
        </p:nvSpPr>
        <p:spPr>
          <a:xfrm>
            <a:off x="838201" y="571503"/>
            <a:ext cx="10515601" cy="564991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1025"/>
            <a:ext cx="10515600" cy="431641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609850"/>
            <a:ext cx="10515600" cy="1152525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789363"/>
            <a:ext cx="10515600" cy="59213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609963" y="3640596"/>
            <a:ext cx="8972074" cy="676800"/>
          </a:xfrm>
          <a:prstGeom prst="rect">
            <a:avLst/>
          </a:prstGeom>
          <a:blipFill dpi="0" rotWithShape="1">
            <a:blip r:embed="rId2"/>
            <a:srcRect/>
            <a:stretch>
              <a:fillRect t="-2000"/>
            </a:stretch>
          </a:blip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None/>
              <a:defRPr sz="1800">
                <a:latin typeface="+mn-lt"/>
                <a:ea typeface="+mn-ea"/>
              </a:defRPr>
            </a:lvl1pPr>
            <a:lvl2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2pPr>
            <a:lvl3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3pPr>
            <a:lvl4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4pPr>
            <a:lvl5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9pPr>
          </a:lstStyle>
          <a:p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927542"/>
            <a:ext cx="5181600" cy="429037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 marL="1371600" indent="0">
              <a:buNone/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927542"/>
            <a:ext cx="5181600" cy="429037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 marL="1371600" indent="0">
              <a:buNone/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96415"/>
            <a:ext cx="5157787" cy="647700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796415"/>
            <a:ext cx="5183188" cy="647700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551113" y="2183131"/>
            <a:ext cx="7089775" cy="1517650"/>
          </a:xfrm>
          <a:prstGeom prst="parallelogram">
            <a:avLst>
              <a:gd name="adj" fmla="val 30552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rmAutofit/>
          </a:bodyPr>
          <a:lstStyle>
            <a:lvl1pPr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"/>
              <a:defRPr>
                <a:solidFill>
                  <a:srgbClr val="4061AA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A9B9DF"/>
              </a:buClr>
              <a:buFont typeface="幼圆" panose="02010509060101010101" pitchFamily="49" charset="-122"/>
              <a:buChar char=" "/>
              <a:defRPr sz="1400">
                <a:solidFill>
                  <a:srgbClr val="7D7D7D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lang="zh-CN" altLang="en-US" sz="4800" b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51113" y="2183130"/>
            <a:ext cx="7089775" cy="1517650"/>
          </a:xfrm>
          <a:noFill/>
        </p:spPr>
        <p:txBody>
          <a:bodyPr>
            <a:normAutofit/>
          </a:bodyPr>
          <a:lstStyle>
            <a:lvl1pPr algn="ctr">
              <a:defRPr sz="8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6" name="平行四边形 3"/>
          <p:cNvSpPr>
            <a:spLocks noChangeArrowheads="1"/>
          </p:cNvSpPr>
          <p:nvPr/>
        </p:nvSpPr>
        <p:spPr bwMode="auto">
          <a:xfrm>
            <a:off x="3655485" y="3822700"/>
            <a:ext cx="8536516" cy="425450"/>
          </a:xfrm>
          <a:prstGeom prst="parallelogram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txBody>
          <a:bodyPr anchor="ctr">
            <a:normAutofit lnSpcReduction="10000"/>
          </a:bodyPr>
          <a:lstStyle>
            <a:lvl1pPr algn="just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"/>
              <a:defRPr sz="2400">
                <a:solidFill>
                  <a:schemeClr val="accent1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20000"/>
              </a:lnSpc>
              <a:spcAft>
                <a:spcPts val="600"/>
              </a:spcAft>
              <a:buClr>
                <a:srgbClr val="83BBDD"/>
              </a:buClr>
              <a:buFont typeface="幼圆" panose="02010509060101010101" pitchFamily="49" charset="-122"/>
              <a:buChar char=" "/>
              <a:defRPr sz="1600">
                <a:solidFill>
                  <a:schemeClr val="tx1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endParaRPr lang="zh-CN" altLang="zh-CN" sz="1600" smtClean="0">
              <a:solidFill>
                <a:srgbClr val="ACD1E8"/>
              </a:solidFill>
              <a:ea typeface="幼圆" panose="02010509060101010101" pitchFamily="49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10180320" y="1036319"/>
            <a:ext cx="1173480" cy="5140643"/>
          </a:xfrm>
        </p:spPr>
        <p:txBody>
          <a:bodyPr vert="eaVert">
            <a:normAutofit/>
          </a:bodyPr>
          <a:lstStyle/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036319"/>
            <a:ext cx="9235440" cy="5140643"/>
          </a:xfrm>
        </p:spPr>
        <p:txBody>
          <a:bodyPr vert="eaVer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6" y="0"/>
            <a:ext cx="12195175" cy="276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568960"/>
            <a:ext cx="10515600" cy="1121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E62FA2D-8AD8-4839-8284-DBE6C369225F}" type="datetimeFigureOut">
              <a:rPr lang="zh-CN" alt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19A5171-AC11-41CE-8B52-CDB574A4F0EB}" type="slidenum">
              <a:rPr lang="zh-CN" alt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>
              <a:lumMod val="50000"/>
            </a:schemeClr>
          </a:solidFill>
          <a:effectLst>
            <a:glow rad="139700">
              <a:srgbClr val="60A8FF">
                <a:alpha val="14902"/>
              </a:srgbClr>
            </a:glo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>
            <a:lumMod val="75000"/>
          </a:schemeClr>
        </a:buClr>
        <a:buFont typeface="Wingdings" panose="05000000000000000000" pitchFamily="2" charset="2"/>
        <a:buChar char="m"/>
        <a:defRPr sz="2400" kern="120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 noChangeArrowheads="1"/>
          </p:cNvSpPr>
          <p:nvPr>
            <p:custDataLst>
              <p:tags r:id="rId1"/>
            </p:custDataLst>
          </p:nvPr>
        </p:nvSpPr>
        <p:spPr>
          <a:xfrm>
            <a:off x="1524000" y="5085261"/>
            <a:ext cx="9144000" cy="848179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887DCD">
                    <a:lumMod val="50000"/>
                  </a:srgbClr>
                </a:solidFill>
                <a:effectLst>
                  <a:glow rad="139700">
                    <a:srgbClr val="60A8FF">
                      <a:alpha val="14902"/>
                    </a:srgbClr>
                  </a:glow>
                </a:effectLst>
                <a:latin typeface="Arial" panose="020B0604020202020204" pitchFamily="34" charset="0"/>
                <a:ea typeface="+mn-ea"/>
                <a:cs typeface="+mn-ea"/>
              </a:defRPr>
            </a:lvl1pPr>
          </a:lstStyle>
          <a:p>
            <a:pPr>
              <a:spcAft>
                <a:spcPts val="0"/>
              </a:spcAft>
              <a:defRPr/>
            </a:pPr>
            <a:r>
              <a:rPr lang="zh-CN" altLang="en-US" sz="4000" dirty="0"/>
              <a:t>数据库</a:t>
            </a:r>
            <a:endParaRPr lang="zh-CN" altLang="en-US" sz="4000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custDataLst>
              <p:tags r:id="rId2"/>
            </p:custDataLst>
          </p:nvPr>
        </p:nvSpPr>
        <p:spPr>
          <a:xfrm>
            <a:off x="2525489" y="6022569"/>
            <a:ext cx="7097480" cy="53959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6F8BC9">
                  <a:lumMod val="75000"/>
                </a:srgbClr>
              </a:buClr>
              <a:buFont typeface="Wingdings" panose="05000000000000000000" pitchFamily="2" charset="2"/>
              <a:buNone/>
              <a:defRPr sz="2400" kern="1200">
                <a:solidFill>
                  <a:srgbClr val="FFFFFF">
                    <a:lumMod val="65000"/>
                  </a:srgbClr>
                </a:solidFill>
                <a:latin typeface="Arial" panose="020B0604020202020204" pitchFamily="34" charset="0"/>
                <a:ea typeface="+mn-ea"/>
                <a:cs typeface="+mn-ea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9pPr>
          </a:lstStyle>
          <a:p>
            <a:pPr>
              <a:defRPr/>
            </a:pPr>
            <a:r>
              <a:rPr lang="en-US" altLang="zh-CN" dirty="0"/>
              <a:t>Mysql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2个大文本类型：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text：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	 可以存储“超大文本”，且其实际的长度并不占用一行的长度。相对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char和varchar，效率低。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blob：  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可以存储“超大二进制文本”，通常用于存储图片这种“二进制数据”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2个有关“选项”的文本存储形式：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enum：</a:t>
            </a:r>
            <a:endParaRPr lang="zh-CN" altLang="en-US"/>
          </a:p>
          <a:p>
            <a:pPr lvl="1"/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 sz="2400">
                <a:latin typeface="仿宋" panose="02010609060101010101" charset="-122"/>
                <a:ea typeface="仿宋" panose="02010609060101010101" charset="-122"/>
              </a:rPr>
              <a:t>专门用于方便存储类似表单中的“单选项”的值。</a:t>
            </a:r>
            <a:endParaRPr lang="zh-CN" altLang="en-US" sz="24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形式：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enum(‘选项1’，‘选项2’，‘选项3’，......）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注意：这些选项的值虽然是字符串，但其数据库内部存储其实是数字（效率</a:t>
            </a:r>
            <a:endParaRPr lang="zh-CN" altLang="en-US"/>
          </a:p>
          <a:p>
            <a:r>
              <a:rPr lang="zh-CN" altLang="en-US"/>
              <a:t> </a:t>
            </a:r>
            <a:r>
              <a:rPr lang="en-US" altLang="zh-CN"/>
              <a:t>	</a:t>
            </a:r>
            <a:r>
              <a:rPr lang="zh-CN" altLang="en-US"/>
              <a:t>高），他们的数字值是：1， 2， 3，4， 5，。。。。。最多6万多个。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例子：</a:t>
            </a:r>
            <a:endParaRPr lang="zh-CN" altLang="en-US"/>
          </a:p>
        </p:txBody>
      </p:sp>
      <p:pic>
        <p:nvPicPr>
          <p:cNvPr id="-2147482621" name="内容占位符 -214748262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691005"/>
            <a:ext cx="6191250" cy="6286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602" name="图片 -21474826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883" y="2909253"/>
            <a:ext cx="4133215" cy="1038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838200" y="4079875"/>
            <a:ext cx="5080000" cy="2514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结果：</a:t>
            </a:r>
            <a:endParaRPr lang="zh-CN" altLang="en-US"/>
          </a:p>
        </p:txBody>
      </p:sp>
      <p:pic>
        <p:nvPicPr>
          <p:cNvPr id="-2147482619" name="图片 -21474826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883" y="4663440"/>
            <a:ext cx="1019175" cy="7239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set：</a:t>
            </a:r>
            <a:r>
              <a:rPr lang="en-US" altLang="zh-CN"/>
              <a:t>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专门用于方便存储类似表单中的“多选项”的值。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形式：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set (‘选项1’，‘选项2’，‘选项3’，......）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endParaRPr lang="zh-CN" altLang="en-US"/>
          </a:p>
          <a:p>
            <a:r>
              <a:rPr lang="zh-CN" altLang="en-US"/>
              <a:t>注意：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这些选项的值虽然是字符串，但其数据库内部存储其实是数字（效率</a:t>
            </a:r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高），他们对应的数字值是：1， 2，4， 8， 16，。。。。。最多6万</a:t>
            </a:r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多个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例子：</a:t>
            </a:r>
            <a:endParaRPr lang="zh-CN" altLang="en-US"/>
          </a:p>
        </p:txBody>
      </p:sp>
      <p:pic>
        <p:nvPicPr>
          <p:cNvPr id="-2147482618" name="内容占位符 -214748261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773555"/>
            <a:ext cx="6162675" cy="6381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601" name="图片 -21474826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883" y="2780665"/>
            <a:ext cx="5009515" cy="1733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838200" y="4670425"/>
            <a:ext cx="5080000" cy="2514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在看不存在的数据的情形：</a:t>
            </a:r>
            <a:endParaRPr lang="zh-CN" altLang="en-US"/>
          </a:p>
        </p:txBody>
      </p:sp>
      <p:pic>
        <p:nvPicPr>
          <p:cNvPr id="-2147482616" name="图片 -21474826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118735"/>
            <a:ext cx="5400040" cy="819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838200" y="6124575"/>
            <a:ext cx="5080000" cy="2514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可见，</a:t>
            </a:r>
            <a:r>
              <a:rPr lang="en-US" altLang="zh-CN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enum</a:t>
            </a:r>
            <a:r>
              <a:rPr lang="zh-CN" altLang="en-US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en-US" altLang="zh-CN" sz="1050" b="0" u="none"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set</a:t>
            </a:r>
            <a:r>
              <a:rPr lang="zh-CN" altLang="en-US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类型的字段，限制的“字符串”数据值。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表定义语句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创建表：</a:t>
            </a:r>
            <a:endParaRPr lang="zh-CN" altLang="en-US"/>
          </a:p>
          <a:p>
            <a:r>
              <a:rPr lang="zh-CN" altLang="en-US"/>
              <a:t> </a:t>
            </a:r>
            <a:r>
              <a:rPr lang="en-US" altLang="zh-CN"/>
              <a:t>	</a:t>
            </a:r>
            <a:r>
              <a:rPr lang="zh-CN" altLang="en-US"/>
              <a:t>基本形式：</a:t>
            </a:r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create  table  [if not  exists] 表名(字段列表， [约束或索引列表]) [表选项列表];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说明：列表都是表示“多个”，相互之间用逗号分开。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	</a:t>
            </a:r>
            <a:r>
              <a:rPr lang="zh-CN" altLang="en-US"/>
              <a:t>字段基本形式：  字段名   类型   [字段修饰属性]；</a:t>
            </a:r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字段属性设置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65580"/>
            <a:ext cx="10515600" cy="4721860"/>
          </a:xfrm>
        </p:spPr>
        <p:txBody>
          <a:bodyPr>
            <a:normAutofit fontScale="90000" lnSpcReduction="10000"/>
          </a:bodyPr>
          <a:p>
            <a:endParaRPr lang="zh-CN" altLang="en-US"/>
          </a:p>
          <a:p>
            <a:r>
              <a:rPr lang="zh-CN" altLang="en-US"/>
              <a:t>not  null： 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不为空，表示该字段不能放“null”这个值。不写，则默认是可以为空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auto_increment:  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设定int类型字段的值可以“自增长”即其值无需“写入”，而会自动获得并增</a:t>
            </a:r>
            <a:r>
              <a:rPr lang="en-US" altLang="zh-CN" sz="2000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加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此属性必须随同 primary key  或 unique key 一起使用。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[primary] key： 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设定为主键。是唯一键“加强”：也不能重复并且不能使用null，并且可以作为确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定任意一行数据的“关键值”，最常见的类似：where id= 8;  或  where  user_name = 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‘zhangsan’;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通常，每个表都应该有个主键，而且大多数表，喜欢使用一个id并自增长类型作为主键。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但：一个表只能设定一个主键。</a:t>
            </a:r>
            <a:endParaRPr lang="zh-CN" altLang="en-US"/>
          </a:p>
          <a:p>
            <a:r>
              <a:rPr lang="zh-CN" altLang="en-US"/>
              <a:t>unique  [key] :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 设定为唯一键：表示该字段的所有行的值不可以重复（唯一性）。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default  ‘默认值’： 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设定一个字段在没有插入数据的时候自动使用的值。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comment  ‘字段注释’： </a:t>
            </a:r>
            <a:endParaRPr lang="zh-CN" altLang="en-US"/>
          </a:p>
          <a:p>
            <a:r>
              <a:rPr lang="zh-CN" altLang="en-US"/>
              <a:t>举例：</a:t>
            </a:r>
            <a:endParaRPr lang="zh-CN" altLang="en-US"/>
          </a:p>
        </p:txBody>
      </p:sp>
      <p:pic>
        <p:nvPicPr>
          <p:cNvPr id="-2147482615" name="图片 -21474826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30388" y="3168333"/>
            <a:ext cx="4857115" cy="11334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索引设置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70710"/>
            <a:ext cx="10515600" cy="4830445"/>
          </a:xfrm>
        </p:spPr>
        <p:txBody>
          <a:bodyPr>
            <a:normAutofit fontScale="80000"/>
          </a:bodyPr>
          <a:p>
            <a:endParaRPr lang="zh-CN" altLang="en-US"/>
          </a:p>
          <a:p>
            <a:r>
              <a:rPr lang="zh-CN" altLang="en-US"/>
              <a:t>什么是索引：</a:t>
            </a:r>
            <a:endParaRPr lang="zh-CN" altLang="en-US"/>
          </a:p>
          <a:p>
            <a:pPr lvl="1"/>
            <a:r>
              <a:rPr lang="zh-CN" altLang="en-US"/>
              <a:t>索引是一个“内置表”，该表的数据是对某个真实表的某个（些）字段的数据做了“排序”之后的存储形式。</a:t>
            </a:r>
            <a:endParaRPr lang="zh-CN" altLang="en-US"/>
          </a:p>
          <a:p>
            <a:pPr lvl="1"/>
            <a:r>
              <a:rPr lang="zh-CN" altLang="en-US"/>
              <a:t>其作用是：极大提高表查找数据的速度！——其效率（速度）可以匹敌二分查找。</a:t>
            </a:r>
            <a:endParaRPr lang="zh-CN" altLang="en-US"/>
          </a:p>
          <a:p>
            <a:pPr lvl="1"/>
            <a:r>
              <a:rPr lang="zh-CN" altLang="en-US"/>
              <a:t>注意：索引在提供查找速度的同时，降低增删改的速度。</a:t>
            </a:r>
            <a:endParaRPr lang="zh-CN" altLang="en-US"/>
          </a:p>
          <a:p>
            <a:pPr lvl="1"/>
            <a:r>
              <a:rPr lang="zh-CN" altLang="en-US"/>
              <a:t>对创建（设计）表来说，建立索引是非常简单的事，形式如下：</a:t>
            </a:r>
            <a:endParaRPr lang="zh-CN" altLang="en-US"/>
          </a:p>
          <a:p>
            <a:pPr lvl="1"/>
            <a:endParaRPr lang="zh-CN" altLang="en-US"/>
          </a:p>
          <a:p>
            <a:r>
              <a:rPr lang="zh-CN" altLang="en-US"/>
              <a:t>索引类型 (字段名1，字段名2， .... ）		//可以使用多个字段建立索引，但通常是一个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有以下几种索引：</a:t>
            </a:r>
            <a:endParaRPr lang="zh-CN" altLang="en-US"/>
          </a:p>
          <a:p>
            <a:pPr lvl="1"/>
            <a:r>
              <a:rPr lang="zh-CN" altLang="en-US"/>
              <a:t>普通索引：key(字段名1，字段名2， .... ）：它只具有索引的基本功能——提速</a:t>
            </a:r>
            <a:endParaRPr lang="zh-CN" altLang="en-US"/>
          </a:p>
          <a:p>
            <a:pPr lvl="1"/>
            <a:r>
              <a:rPr lang="zh-CN" altLang="en-US"/>
              <a:t>唯一索引：unique  key (字段名1，字段名2， .... ）</a:t>
            </a:r>
            <a:endParaRPr lang="zh-CN" altLang="en-US"/>
          </a:p>
          <a:p>
            <a:pPr lvl="1"/>
            <a:r>
              <a:rPr lang="zh-CN" altLang="en-US"/>
              <a:t>主键索引：primary  key (字段名1，字段名2， .... ）</a:t>
            </a:r>
            <a:endParaRPr lang="zh-CN" altLang="en-US"/>
          </a:p>
          <a:p>
            <a:pPr lvl="1"/>
            <a:r>
              <a:rPr lang="zh-CN" altLang="en-US"/>
              <a:t>全文索引：fulltext (字段名1，字段名2， .... ）</a:t>
            </a:r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举例：</a:t>
            </a:r>
            <a:endParaRPr lang="zh-CN" altLang="en-US"/>
          </a:p>
        </p:txBody>
      </p:sp>
      <p:pic>
        <p:nvPicPr>
          <p:cNvPr id="-2147482614" name="内容占位符 -214748261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63265" y="2369185"/>
            <a:ext cx="4943475" cy="18097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96545"/>
            <a:ext cx="10515600" cy="762000"/>
          </a:xfrm>
        </p:spPr>
        <p:txBody>
          <a:bodyPr/>
          <a:p>
            <a:pPr algn="ctr"/>
            <a:r>
              <a:rPr lang="zh-CN" altLang="en-US"/>
              <a:t>数据类型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73160"/>
            <a:ext cx="10515600" cy="4316415"/>
          </a:xfrm>
        </p:spPr>
        <p:txBody>
          <a:bodyPr/>
          <a:p>
            <a:r>
              <a:rPr lang="zh-CN" altLang="en-US"/>
              <a:t>概览</a:t>
            </a:r>
            <a:endParaRPr lang="zh-CN" altLang="en-US"/>
          </a:p>
        </p:txBody>
      </p:sp>
      <p:pic>
        <p:nvPicPr>
          <p:cNvPr id="-2147482623" name="图片 -21474826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3868" y="1614805"/>
            <a:ext cx="6182995" cy="45224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68960"/>
            <a:ext cx="10515600" cy="674370"/>
          </a:xfrm>
        </p:spPr>
        <p:txBody>
          <a:bodyPr>
            <a:normAutofit fontScale="90000"/>
          </a:bodyPr>
          <a:p>
            <a:r>
              <a:rPr lang="zh-CN" altLang="en-US">
                <a:sym typeface="+mn-ea"/>
              </a:rPr>
              <a:t>约束设置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09395"/>
            <a:ext cx="10515600" cy="5059680"/>
          </a:xfrm>
        </p:spPr>
        <p:txBody>
          <a:bodyPr>
            <a:normAutofit fontScale="70000"/>
          </a:bodyPr>
          <a:p>
            <a:endParaRPr lang="zh-CN" altLang="en-US"/>
          </a:p>
          <a:p>
            <a:r>
              <a:rPr lang="zh-CN" altLang="en-US"/>
              <a:t>什么叫约束：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约束就是一种限定数据以符合某种要求的形式（机制）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约束主要有：</a:t>
            </a:r>
            <a:endParaRPr lang="zh-CN" altLang="en-US"/>
          </a:p>
          <a:p>
            <a:r>
              <a:rPr lang="zh-CN" altLang="en-US"/>
              <a:t>主键约束：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primary  key (字段名1，字段名2， .... ）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其实就是主键索引，也是主键属性。即primary  key有3个角度的理解（说法）：字段属</a:t>
            </a:r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性设置为主键，或建立的主键索引，或设定一个主键约束，但他们的本质是一样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唯一约束：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unique  key  (字段名1，字段名2， .... ），其实也是“3体合一”（类似primary key)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外键约束：</a:t>
            </a:r>
            <a:endParaRPr lang="zh-CN" altLang="en-US"/>
          </a:p>
          <a:p>
            <a:r>
              <a:rPr lang="zh-CN" altLang="en-US"/>
              <a:t>什么叫外键：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就是设定一个表中的某个字段的值，必须“来源于”另一个表的某个主键字段的值。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语法形式：</a:t>
            </a:r>
            <a:endParaRPr lang="zh-CN" altLang="en-US"/>
          </a:p>
          <a:p>
            <a:r>
              <a:rPr lang="zh-CN" altLang="en-US"/>
              <a:t>foreign key (字段名1，字段名2， .... ) references 表名2(字段名1，字段名2， .... )</a:t>
            </a:r>
            <a:endParaRPr lang="zh-CN" altLang="en-US"/>
          </a:p>
          <a:p>
            <a:r>
              <a:rPr lang="zh-CN" altLang="en-US"/>
              <a:t>说明：</a:t>
            </a:r>
            <a:endParaRPr lang="zh-CN" altLang="en-US"/>
          </a:p>
          <a:p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对某个（些）字段设定外键，则其相对应的其他表的对应字段需要设置为主键。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举例：</a:t>
            </a:r>
            <a:endParaRPr lang="zh-CN" altLang="en-US"/>
          </a:p>
        </p:txBody>
      </p:sp>
      <p:pic>
        <p:nvPicPr>
          <p:cNvPr id="-2147482613" name="内容占位符 -214748261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23695" y="2885440"/>
            <a:ext cx="8943975" cy="2286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70710"/>
            <a:ext cx="10515600" cy="4709795"/>
          </a:xfrm>
        </p:spPr>
        <p:txBody>
          <a:bodyPr>
            <a:normAutofit lnSpcReduction="10000"/>
          </a:bodyPr>
          <a:p>
            <a:r>
              <a:rPr lang="zh-CN" altLang="en-US" b="1">
                <a:latin typeface="仿宋" panose="02010609060101010101" charset="-122"/>
                <a:ea typeface="仿宋" panose="02010609060101010101" charset="-122"/>
              </a:rPr>
              <a:t>非空约束：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就是要求该字段的值不能为空，其只能在字段上当作字段属性来设定。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b="1">
                <a:latin typeface="仿宋" panose="02010609060101010101" charset="-122"/>
                <a:ea typeface="仿宋" panose="02010609060101010101" charset="-122"/>
              </a:rPr>
              <a:t>默认约束：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就是要求该字段的值在“空”的时候会自动填充该设定的默认值，也只能字段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上设定。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b="1">
                <a:latin typeface="仿宋" panose="02010609060101010101" charset="-122"/>
                <a:ea typeface="仿宋" panose="02010609060101010101" charset="-122"/>
              </a:rPr>
              <a:t>检查约束：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就是使用一个表达式（逻辑判断）来决定数据是否有效，比如年龄字段，可以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使用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 sz="2000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tinyint，则可能会超过127就不合适了。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 sz="2000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tinynit  unsigned，则0-255是可以的。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b="1">
                <a:latin typeface="仿宋" panose="02010609060101010101" charset="-122"/>
                <a:ea typeface="仿宋" panose="02010609060101010101" charset="-122"/>
              </a:rPr>
              <a:t>但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：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如果考虑现实情况，假设某保险公司只作150岁以下的人的保险。则我们就可以继续对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     该字段可能存储的数据进行“约束”。比如类似：if（age &gt; 150){return false}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 b="1">
                <a:latin typeface="仿宋" panose="02010609060101010101" charset="-122"/>
                <a:ea typeface="仿宋" panose="02010609060101010101" charset="-122"/>
              </a:rPr>
              <a:t>可惜的是</a:t>
            </a:r>
            <a:r>
              <a:rPr lang="zh-CN" altLang="en-US" sz="1600">
                <a:latin typeface="仿宋" panose="02010609060101010101" charset="-122"/>
                <a:ea typeface="仿宋" panose="02010609060101010101" charset="-122"/>
              </a:rPr>
              <a:t>：</a:t>
            </a:r>
            <a:r>
              <a:rPr lang="zh-CN" altLang="en-US" sz="1800">
                <a:latin typeface="仿宋" panose="02010609060101010101" charset="-122"/>
                <a:ea typeface="仿宋" panose="02010609060101010101" charset="-122"/>
              </a:rPr>
              <a:t>ｍｙｓｑｌ不支持检查约束的语法和功能。</a:t>
            </a:r>
            <a:endParaRPr lang="zh-CN" altLang="en-US" sz="1800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表选项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1605"/>
            <a:ext cx="10515600" cy="5343525"/>
          </a:xfrm>
        </p:spPr>
        <p:txBody>
          <a:bodyPr>
            <a:normAutofit fontScale="60000"/>
          </a:bodyPr>
          <a:p>
            <a:endParaRPr lang="zh-CN" altLang="en-US"/>
          </a:p>
          <a:p>
            <a:r>
              <a:rPr lang="zh-CN" altLang="en-US"/>
              <a:t>表选项就是对一个表的有关属性的设定，通常都不需要。如果不设定，则有其默认值。</a:t>
            </a:r>
            <a:endParaRPr lang="zh-CN" altLang="en-US"/>
          </a:p>
          <a:p>
            <a:r>
              <a:rPr lang="zh-CN" altLang="en-US"/>
              <a:t>有以下几个可用：</a:t>
            </a:r>
            <a:endParaRPr lang="zh-CN" altLang="en-US"/>
          </a:p>
          <a:p>
            <a:r>
              <a:rPr lang="zh-CN" altLang="en-US"/>
              <a:t>comment = ‘表的注释’;	</a:t>
            </a:r>
            <a:endParaRPr lang="zh-CN" altLang="en-US"/>
          </a:p>
          <a:p>
            <a:r>
              <a:rPr lang="zh-CN" altLang="en-US"/>
              <a:t>charset = 字符编码名称；	//跟数据的字符编码设定一个意思。</a:t>
            </a:r>
            <a:endParaRPr lang="zh-CN" altLang="en-US"/>
          </a:p>
          <a:p>
            <a:r>
              <a:rPr lang="zh-CN" altLang="en-US"/>
              <a:t>字符编码设定的范围及继承关系：</a:t>
            </a:r>
            <a:endParaRPr lang="zh-CN" altLang="en-US"/>
          </a:p>
          <a:p>
            <a:r>
              <a:rPr lang="zh-CN" altLang="en-US"/>
              <a:t>系统级设定：安装时确定了。</a:t>
            </a:r>
            <a:endParaRPr lang="zh-CN" altLang="en-US"/>
          </a:p>
          <a:p>
            <a:r>
              <a:rPr lang="zh-CN" altLang="en-US"/>
              <a:t>库级设定：建库时设定；</a:t>
            </a:r>
            <a:endParaRPr lang="zh-CN" altLang="en-US"/>
          </a:p>
          <a:p>
            <a:r>
              <a:rPr lang="zh-CN" altLang="en-US"/>
              <a:t>表级设定：就是这里的charset = 字符编码名称</a:t>
            </a:r>
            <a:endParaRPr lang="zh-CN" altLang="en-US"/>
          </a:p>
          <a:p>
            <a:r>
              <a:rPr lang="zh-CN" altLang="en-US"/>
              <a:t>字段级设定：作为字段属性出现。</a:t>
            </a:r>
            <a:endParaRPr lang="zh-CN" altLang="en-US"/>
          </a:p>
          <a:p>
            <a:r>
              <a:rPr lang="zh-CN" altLang="en-US"/>
              <a:t>他们都只对“字符类型”的字段有效。每一级如果没有设定，就会“继承使用”其上一级的设定。</a:t>
            </a:r>
            <a:endParaRPr lang="zh-CN" altLang="en-US"/>
          </a:p>
          <a:p>
            <a:r>
              <a:rPr lang="zh-CN" altLang="en-US"/>
              <a:t>auto_increment = 起始整数；	//自增长类型值的初值，默认是1</a:t>
            </a:r>
            <a:endParaRPr lang="zh-CN" altLang="en-US"/>
          </a:p>
          <a:p>
            <a:r>
              <a:rPr lang="zh-CN" altLang="en-US"/>
              <a:t>engine = “表的存储引擎名”；	//</a:t>
            </a:r>
            <a:endParaRPr lang="zh-CN" altLang="en-US"/>
          </a:p>
          <a:p>
            <a:r>
              <a:rPr lang="zh-CN" altLang="en-US"/>
              <a:t>存储引擎就是将数据存入硬盘（或其他媒介）的方式方法。通常就几个可用，默认是InnoDB</a:t>
            </a:r>
            <a:endParaRPr lang="zh-CN" altLang="en-US"/>
          </a:p>
          <a:p>
            <a:r>
              <a:rPr lang="zh-CN" altLang="en-US"/>
              <a:t>存储引擎决定一个数据表的各方面的信息：功能和性能。</a:t>
            </a:r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总的示例：</a:t>
            </a:r>
            <a:endParaRPr lang="zh-CN" altLang="en-US"/>
          </a:p>
        </p:txBody>
      </p:sp>
      <p:pic>
        <p:nvPicPr>
          <p:cNvPr id="-2147482611" name="内容占位符 -214748261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14830" y="2118360"/>
            <a:ext cx="7938135" cy="39389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修改表：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en-US"/>
              <a:t>一般概述</a:t>
            </a:r>
            <a:endParaRPr lang="zh-CN" altLang="en-US"/>
          </a:p>
          <a:p>
            <a:r>
              <a:rPr lang="zh-CN" altLang="en-US"/>
              <a:t>通常，创建一个表，能搞定（做到）的事情，修改表也能做到。大体来说，就可以做到：</a:t>
            </a:r>
            <a:endParaRPr lang="zh-CN" altLang="en-US"/>
          </a:p>
          <a:p>
            <a:r>
              <a:rPr lang="zh-CN" altLang="en-US"/>
              <a:t>增删改字段：</a:t>
            </a:r>
            <a:endParaRPr lang="zh-CN" altLang="en-US"/>
          </a:p>
          <a:p>
            <a:r>
              <a:rPr lang="zh-CN" altLang="en-US"/>
              <a:t>增：alter  table  表名  add  [column]  字段名  字段类型  字段属性；</a:t>
            </a:r>
            <a:endParaRPr lang="zh-CN" altLang="en-US"/>
          </a:p>
          <a:p>
            <a:r>
              <a:rPr lang="zh-CN" altLang="en-US"/>
              <a:t>删： alter  table  表名  drop  字段名</a:t>
            </a:r>
            <a:endParaRPr lang="zh-CN" altLang="en-US"/>
          </a:p>
          <a:p>
            <a:r>
              <a:rPr lang="zh-CN" altLang="en-US"/>
              <a:t>改：alter  table  表名  change  原字段名  新字段名  新字段类型  新字段属性；</a:t>
            </a:r>
            <a:endParaRPr lang="zh-CN" altLang="en-US"/>
          </a:p>
          <a:p>
            <a:r>
              <a:rPr lang="zh-CN" altLang="en-US"/>
              <a:t>增删索引：</a:t>
            </a:r>
            <a:endParaRPr lang="zh-CN" altLang="en-US"/>
          </a:p>
          <a:p>
            <a:r>
              <a:rPr lang="zh-CN" altLang="en-US"/>
              <a:t>增删约束：</a:t>
            </a:r>
            <a:endParaRPr lang="zh-CN" altLang="en-US"/>
          </a:p>
          <a:p>
            <a:r>
              <a:rPr lang="zh-CN" altLang="en-US"/>
              <a:t>修改表选项：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-2147482610" name="内容占位符 -214748261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82040" y="1527175"/>
            <a:ext cx="9145905" cy="45453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修改表的基本形式：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alter  table  表名   修改语句1，修改语句2， ..... ；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删除表：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drop   table  [if  exists]  表名；</a:t>
            </a:r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表的其他操作：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显示所有表show  tables：</a:t>
            </a:r>
            <a:endParaRPr lang="zh-CN" altLang="en-US"/>
          </a:p>
          <a:p>
            <a:r>
              <a:rPr lang="zh-CN" altLang="en-US"/>
              <a:t>显示表结构desc  表名；</a:t>
            </a:r>
            <a:endParaRPr lang="zh-CN" altLang="en-US"/>
          </a:p>
          <a:p>
            <a:r>
              <a:rPr lang="zh-CN" altLang="en-US"/>
              <a:t>显示表的创建语句: show  create  table  表名；。</a:t>
            </a:r>
            <a:endParaRPr lang="zh-CN" altLang="en-US"/>
          </a:p>
          <a:p>
            <a:r>
              <a:rPr lang="zh-CN" altLang="en-US"/>
              <a:t>从已有表复制表结构：create table [if not exists] 新表名 like 原表名;</a:t>
            </a:r>
            <a:endParaRPr lang="zh-CN" altLang="en-US"/>
          </a:p>
          <a:p>
            <a:r>
              <a:rPr lang="zh-CN" altLang="en-US"/>
              <a:t>从已有表复制表结构：create table [if not exists] 新表名 select * from 原表名 where 1&lt;&gt;1;（不推荐）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整数类型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77645"/>
            <a:ext cx="10515600" cy="5114290"/>
          </a:xfrm>
        </p:spPr>
        <p:txBody>
          <a:bodyPr>
            <a:normAutofit fontScale="80000"/>
          </a:bodyPr>
          <a:p>
            <a:endParaRPr lang="zh-CN" altLang="en-US"/>
          </a:p>
          <a:p>
            <a:r>
              <a:rPr lang="zh-CN" altLang="en-US"/>
              <a:t>分为：</a:t>
            </a:r>
            <a:endParaRPr lang="zh-CN" altLang="en-US"/>
          </a:p>
          <a:p>
            <a:pPr lvl="1"/>
            <a:r>
              <a:rPr lang="zh-CN" altLang="en-US"/>
              <a:t>tinyint(1字节), smallint(2字节), mediumint(3字节),int(4字节), bigint(8字节)</a:t>
            </a:r>
            <a:endParaRPr lang="zh-CN" altLang="en-US"/>
          </a:p>
          <a:p>
            <a:pPr lvl="1"/>
            <a:endParaRPr lang="zh-CN" altLang="en-US"/>
          </a:p>
          <a:p>
            <a:pPr lvl="1"/>
            <a:r>
              <a:rPr lang="zh-CN" altLang="en-US"/>
              <a:t>1字节=8位（8个灯泡）</a:t>
            </a:r>
            <a:endParaRPr lang="zh-CN" altLang="en-US"/>
          </a:p>
          <a:p>
            <a:pPr lvl="1"/>
            <a:endParaRPr lang="zh-CN" altLang="en-US"/>
          </a:p>
          <a:p>
            <a:pPr lvl="1"/>
            <a:r>
              <a:rPr lang="zh-CN" altLang="en-US"/>
              <a:t>一个灯泡只能表达2个意思（2个数字）</a:t>
            </a:r>
            <a:endParaRPr lang="zh-CN" altLang="en-US"/>
          </a:p>
          <a:p>
            <a:pPr lvl="1"/>
            <a:endParaRPr lang="zh-CN" altLang="en-US"/>
          </a:p>
          <a:p>
            <a:pPr lvl="1"/>
            <a:r>
              <a:rPr lang="zh-CN" altLang="en-US"/>
              <a:t>2个灯泡可以表达4个意思</a:t>
            </a:r>
            <a:endParaRPr lang="zh-CN" altLang="en-US"/>
          </a:p>
          <a:p>
            <a:pPr lvl="1"/>
            <a:endParaRPr lang="zh-CN" altLang="en-US"/>
          </a:p>
          <a:p>
            <a:pPr lvl="1"/>
            <a:r>
              <a:rPr lang="zh-CN" altLang="en-US"/>
              <a:t>3个灯泡可以表达8个意思</a:t>
            </a:r>
            <a:endParaRPr lang="zh-CN" altLang="en-US"/>
          </a:p>
          <a:p>
            <a:pPr lvl="1"/>
            <a:r>
              <a:rPr lang="zh-CN" altLang="en-US"/>
              <a:t>。。。。。</a:t>
            </a:r>
            <a:endParaRPr lang="zh-CN" altLang="en-US"/>
          </a:p>
          <a:p>
            <a:pPr lvl="1"/>
            <a:r>
              <a:rPr lang="zh-CN" altLang="en-US"/>
              <a:t>8个灯泡（1个字节）可以表达256个数字。</a:t>
            </a:r>
            <a:endParaRPr lang="zh-CN" altLang="en-US"/>
          </a:p>
          <a:p>
            <a:pPr lvl="1"/>
            <a:endParaRPr lang="zh-CN" altLang="en-US"/>
          </a:p>
          <a:p>
            <a:pPr lvl="1"/>
            <a:r>
              <a:rPr lang="zh-CN" altLang="en-US"/>
              <a:t>默认情况下，这些整数类型都是可正可负的，那么：</a:t>
            </a:r>
            <a:endParaRPr lang="zh-CN" altLang="en-US"/>
          </a:p>
          <a:p>
            <a:pPr lvl="1"/>
            <a:endParaRPr lang="zh-CN" altLang="en-US"/>
          </a:p>
          <a:p>
            <a:pPr lvl="1"/>
            <a:r>
              <a:rPr lang="zh-CN" altLang="en-US"/>
              <a:t>tinyInt就只能存储:  -128--127这些数</a:t>
            </a:r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视图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什么是视图：</a:t>
            </a:r>
            <a:endParaRPr lang="zh-CN" altLang="en-US"/>
          </a:p>
          <a:p>
            <a:r>
              <a:rPr lang="zh-CN" altLang="en-US"/>
              <a:t>视图可以看作是一个“临时存储的数据所构成的表”（非真实表），其实本质上只是一个select语句。只是将该select语句（通常比较复杂）进行一个“包装”，并设定了一个名字，其后就可以通过该名字并把该名字当作一个表来使用。</a:t>
            </a:r>
            <a:endParaRPr lang="zh-CN" altLang="en-US"/>
          </a:p>
          <a:p>
            <a:r>
              <a:rPr lang="zh-CN" altLang="en-US"/>
              <a:t>如果一个ｓｅｌｅｃｔ语句比较复杂，又在多个页面需要使用它，则可以将它做成一个视图，方便使用。</a:t>
            </a:r>
            <a:endParaRPr lang="zh-CN" altLang="en-US"/>
          </a:p>
          <a:p>
            <a:r>
              <a:rPr lang="zh-CN" altLang="en-US"/>
              <a:t>又如果，某个数据表中的某些字段不想给别人看（不同公司之间的数据业务交换的时候），但另一个又需要给人看，此时也可以使用视图。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视图创建形式：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create  view   视图名 [（列名1，列名2，...）]   as  一条复杂select语句；</a:t>
            </a:r>
            <a:endParaRPr lang="zh-CN" altLang="en-US"/>
          </a:p>
          <a:p>
            <a:r>
              <a:rPr lang="zh-CN" altLang="en-US"/>
              <a:t>可以将select语句所取得的列重新命名，但也可以不重新命名，则使用select语句中的给定列名。</a:t>
            </a:r>
            <a:endParaRPr lang="zh-CN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视图的使用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其实就是当作一个查询表来用（通常只用于select）</a:t>
            </a:r>
            <a:endParaRPr lang="zh-CN" altLang="en-US"/>
          </a:p>
          <a:p>
            <a:r>
              <a:rPr lang="zh-CN" altLang="en-US"/>
              <a:t>select  *  from  视图名  where 条件  order by .....。</a:t>
            </a:r>
            <a:endParaRPr lang="zh-CN" altLang="en-US"/>
          </a:p>
        </p:txBody>
      </p:sp>
      <p:pic>
        <p:nvPicPr>
          <p:cNvPr id="-2147482609" name="图片 -21474826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52040" y="2771775"/>
            <a:ext cx="6406515" cy="38258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修改、删除</a:t>
            </a:r>
            <a:r>
              <a:rPr lang="zh-CN" altLang="en-US">
                <a:sym typeface="+mn-ea"/>
              </a:rPr>
              <a:t>视图： 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alter view 视图名 [（列名1，列名2，...）] as select语句；</a:t>
            </a:r>
            <a:endParaRPr lang="zh-CN" altLang="en-US"/>
          </a:p>
          <a:p>
            <a:r>
              <a:rPr lang="zh-CN" altLang="en-US"/>
              <a:t>视图： </a:t>
            </a:r>
            <a:endParaRPr lang="zh-CN" altLang="en-US"/>
          </a:p>
          <a:p>
            <a:r>
              <a:rPr lang="zh-CN" altLang="en-US"/>
              <a:t>drop  view  [if exists] 视图名；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数据库（数据表）的设计思想介绍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设计数据库，其实就是设计表（多个表）</a:t>
            </a:r>
            <a:endParaRPr lang="zh-CN" altLang="en-US"/>
          </a:p>
          <a:p>
            <a:r>
              <a:rPr lang="zh-CN" altLang="en-US"/>
              <a:t>数据库设计3范式（3NF）：</a:t>
            </a:r>
            <a:endParaRPr lang="zh-CN" altLang="en-US"/>
          </a:p>
          <a:p>
            <a:r>
              <a:rPr lang="zh-CN" altLang="en-US"/>
              <a:t>范式，就是规范，就是指设计数据库需要（应该）遵循的原则。</a:t>
            </a:r>
            <a:endParaRPr lang="zh-CN" altLang="en-US"/>
          </a:p>
          <a:p>
            <a:r>
              <a:rPr lang="zh-CN" altLang="en-US"/>
              <a:t>每个范式，都是用来规定某种结构或数据要求——后一范式都是在前一范式已经满足的情况用来“加强要求”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第一范式（１ＮＦ），原子性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原子性：</a:t>
            </a:r>
            <a:endParaRPr lang="zh-CN" altLang="en-US"/>
          </a:p>
          <a:p>
            <a:r>
              <a:rPr lang="zh-CN" altLang="en-US"/>
              <a:t>存储的数据应该具有“不可再分性”。</a:t>
            </a:r>
            <a:endParaRPr lang="zh-CN" altLang="en-US"/>
          </a:p>
          <a:p>
            <a:r>
              <a:rPr lang="zh-CN" altLang="en-US"/>
              <a:t>不良做法示例：</a:t>
            </a:r>
            <a:endParaRPr lang="zh-CN" altLang="en-US"/>
          </a:p>
        </p:txBody>
      </p:sp>
      <p:pic>
        <p:nvPicPr>
          <p:cNvPr id="-2147482608" name="图片 -21474826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21585" y="3281045"/>
            <a:ext cx="6515100" cy="29063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可见，其违反了原则性范式：学生字段的数据存储了多个可分的数据。</a:t>
            </a:r>
            <a:endParaRPr lang="zh-CN" altLang="en-US"/>
          </a:p>
          <a:p>
            <a:r>
              <a:rPr lang="zh-CN" altLang="en-US"/>
              <a:t>修改后为：</a:t>
            </a:r>
            <a:endParaRPr lang="zh-CN" altLang="en-US"/>
          </a:p>
        </p:txBody>
      </p:sp>
      <p:pic>
        <p:nvPicPr>
          <p:cNvPr id="-2147482607" name="图片 -21474826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7025" y="3124200"/>
            <a:ext cx="8529320" cy="33470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第二范式（２ＮＦ）唯一性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70710"/>
            <a:ext cx="10515600" cy="4885055"/>
          </a:xfrm>
        </p:spPr>
        <p:txBody>
          <a:bodyPr>
            <a:normAutofit fontScale="70000"/>
          </a:bodyPr>
          <a:p>
            <a:r>
              <a:rPr lang="zh-CN" altLang="en-US"/>
              <a:t>需要实现每一行数据具有唯一可区分的特性，并不能有部分依赖关系。</a:t>
            </a:r>
            <a:endParaRPr lang="zh-CN" altLang="en-US"/>
          </a:p>
          <a:p>
            <a:r>
              <a:rPr lang="zh-CN" altLang="en-US"/>
              <a:t>通常，给一个表加主键（也是推荐做法），就可以做到“唯一可区分”。</a:t>
            </a:r>
            <a:endParaRPr lang="zh-CN" altLang="en-US"/>
          </a:p>
          <a:p>
            <a:r>
              <a:rPr lang="zh-CN" altLang="en-US"/>
              <a:t>但主键有这样情况：</a:t>
            </a:r>
            <a:endParaRPr lang="zh-CN" altLang="en-US"/>
          </a:p>
          <a:p>
            <a:r>
              <a:rPr lang="zh-CN" altLang="en-US"/>
              <a:t>设定一个字段为主键：此时，表示该一个字段的值就可以明确确定一行数据。</a:t>
            </a:r>
            <a:endParaRPr lang="zh-CN" altLang="en-US"/>
          </a:p>
          <a:p>
            <a:r>
              <a:rPr lang="zh-CN" altLang="en-US"/>
              <a:t>设定多个字段为主键：表示只有这多个字段的值都确定后才能确定一行数据。此时也称为“联合主键”</a:t>
            </a:r>
            <a:endParaRPr lang="zh-CN" altLang="en-US"/>
          </a:p>
          <a:p>
            <a:r>
              <a:rPr lang="zh-CN" altLang="en-US"/>
              <a:t>什么叫依赖：</a:t>
            </a:r>
            <a:endParaRPr lang="zh-CN" altLang="en-US"/>
          </a:p>
          <a:p>
            <a:r>
              <a:rPr lang="zh-CN" altLang="en-US"/>
              <a:t>如果确定一个表中的某个数据（A），则就可以确定该表中的其他另一个数据（B），则我们说：B依赖于A。</a:t>
            </a:r>
            <a:endParaRPr lang="zh-CN" altLang="en-US"/>
          </a:p>
          <a:p>
            <a:r>
              <a:rPr lang="zh-CN" altLang="en-US"/>
              <a:t>实际上，一个表只要有主键，则其他非主键一定是依赖于主键的。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什么叫“部分依赖”：</a:t>
            </a:r>
            <a:endParaRPr lang="zh-CN" altLang="en-US"/>
          </a:p>
          <a:p>
            <a:r>
              <a:rPr lang="zh-CN" altLang="en-US"/>
              <a:t>如果确定一个表中的某个数据组合（A，B），则就可以确定该表中的其他另一个数据（C），则我们说：C依赖于（A，B）（此时A，B通常就是做出主键）。</a:t>
            </a:r>
            <a:endParaRPr lang="zh-CN" altLang="en-US"/>
          </a:p>
          <a:p>
            <a:r>
              <a:rPr lang="zh-CN" altLang="en-US"/>
              <a:t>但：如果某个数据D，它只依赖于数据A，或者说，A一确定，则D也可以确定，此时我们就称为“数据D部分依赖于数据A——可见部分依赖是指某个非主键字段，依赖于联合主键字段的其中部分字段。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>
                <a:sym typeface="+mn-ea"/>
              </a:rPr>
              <a:t>不良做法：</a:t>
            </a:r>
            <a:br>
              <a:rPr lang="zh-CN" altLang="en-US"/>
            </a:br>
            <a:endParaRPr lang="zh-CN" altLang="en-US"/>
          </a:p>
        </p:txBody>
      </p:sp>
      <p:pic>
        <p:nvPicPr>
          <p:cNvPr id="-2147482606" name="内容占位符 -214748260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37485" y="1494155"/>
            <a:ext cx="5775325" cy="52514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改良之后：</a:t>
            </a:r>
            <a:endParaRPr lang="zh-CN" altLang="en-US"/>
          </a:p>
        </p:txBody>
      </p:sp>
      <p:pic>
        <p:nvPicPr>
          <p:cNvPr id="-2147482605" name="内容占位符 -214748260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382645" y="1870710"/>
            <a:ext cx="5426075" cy="43167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范围</a:t>
            </a:r>
            <a:endParaRPr lang="zh-CN" altLang="en-US"/>
          </a:p>
        </p:txBody>
      </p:sp>
      <p:pic>
        <p:nvPicPr>
          <p:cNvPr id="-2147482622" name="内容占位符 -214748262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96465" y="2014220"/>
            <a:ext cx="5556250" cy="33210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第三范式（3NF）：独立性，消除传递依赖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在一个具有主键的表中，假设主键为A，其必然其他非主键都依赖于该主键，比如：B依赖于A，C依赖于A，D依赖于A。。。。。。</a:t>
            </a:r>
            <a:endParaRPr lang="zh-CN" altLang="en-US"/>
          </a:p>
          <a:p>
            <a:r>
              <a:rPr lang="zh-CN" altLang="en-US"/>
              <a:t>但同时：如果该表中的某个字段B的值一确定，就能够确定另一个字段的值C，则我们称为C依赖于B。</a:t>
            </a:r>
            <a:endParaRPr lang="zh-CN" altLang="en-US"/>
          </a:p>
          <a:p>
            <a:r>
              <a:rPr lang="zh-CN" altLang="en-US"/>
              <a:t>那么，就出现了：</a:t>
            </a:r>
            <a:endParaRPr lang="zh-CN" altLang="en-US"/>
          </a:p>
          <a:p>
            <a:r>
              <a:rPr lang="zh-CN" altLang="en-US"/>
              <a:t>C依赖B，B依赖A——这就是传递依赖。</a:t>
            </a:r>
            <a:endParaRPr lang="zh-CN" altLang="en-US"/>
          </a:p>
          <a:p>
            <a:r>
              <a:rPr lang="zh-CN" altLang="en-US"/>
              <a:t>则消除该传递依赖的的通常做法，就是将C依赖于B的数据，分离到另一个表中。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最后的总结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通常，在实践中，满足3范式只要做到“一个表只存一种数据”基本就可以实现。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另外，范式不是绝对要求，有时候我们为了数据的使用方便，还会（需要）故意违反范式。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64465"/>
            <a:ext cx="10515600" cy="1121728"/>
          </a:xfrm>
        </p:spPr>
        <p:txBody>
          <a:bodyPr/>
          <a:p>
            <a:r>
              <a:rPr lang="zh-CN" altLang="en-US"/>
              <a:t>通用设定形式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6865"/>
            <a:ext cx="10515600" cy="4600575"/>
          </a:xfrm>
        </p:spPr>
        <p:txBody>
          <a:bodyPr>
            <a:normAutofit fontScale="90000" lnSpcReduction="20000"/>
          </a:bodyPr>
          <a:p>
            <a:r>
              <a:rPr lang="zh-CN" altLang="en-US"/>
              <a:t>定义一个字段的时候的类型的写法。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比如：</a:t>
            </a:r>
            <a:endParaRPr lang="zh-CN" altLang="en-US"/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create  table  tab1  (f1  数据类型 );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数据类型： 类型名[（长度n）]  [unsigned]  [zerofill]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长度n： 表示的意思是该数字的“显示形式上的长度”，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unsigned：设定为“无符号”数，则此时不能存储负数，正数几乎加倍。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zerofill：填充0，是指如果一个数字的长度不够指定长度的时候，可以在左边填充0以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补到该长度。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注意： 如果设置了zerofill，则自动也就表示同时具备了unsigned修饰的含义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小数类型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可以分为：</a:t>
            </a:r>
            <a:endParaRPr lang="zh-CN" altLang="en-US"/>
          </a:p>
          <a:p>
            <a:endParaRPr lang="zh-CN" altLang="en-US"/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单精度浮点型： float，非精确数，通常不设定长度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双精度浮点：double，非精确数，通常不设定长度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定点型：decimal，精确数，通常，定点型需要设定长度，形式为：decimal(总长, 小数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位数）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时间日期类型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有如下：</a:t>
            </a:r>
            <a:endParaRPr lang="zh-CN" altLang="en-US"/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date,  time,  datetime,  year,  timestamp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注意：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写入数据库时，直接的时间日期数据，应该用单引号引起了。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year类型可以是4位整数或4位纯数字字符串，也可以是2位整数或2位纯数字字符串。</a:t>
            </a:r>
            <a:endParaRPr lang="en-US" altLang="zh-CN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timestamp表示的含义是“时间戳”，其实就是指“当前时刻”，本质上是一个数字，代表从1970年1月1日0点0分0秒到某个时间之间的秒数数值。该类型的字段值无需赋值，而是会自动取得当前时间值。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字符串类型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endParaRPr lang="zh-CN" altLang="en-US"/>
          </a:p>
          <a:p>
            <a:r>
              <a:rPr lang="zh-CN" altLang="en-US"/>
              <a:t>最基本最重要的2个：</a:t>
            </a:r>
            <a:endParaRPr lang="zh-CN" altLang="en-US"/>
          </a:p>
          <a:p>
            <a:endParaRPr lang="zh-CN" altLang="en-US"/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varchar类型：可变长度字符串类型。最多能存储65532个字节的字符串——也还要考虑字符编码。设定的长度只是最长长度，但可以不存满，则实际长度以数据长度为准。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char类型：定长字符串类型。最多能存储256个字符。如果存储的数据不足设定的长度，则会自动补空格填满。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设定时都需要给定长度，比如：varchar(20),  char(6);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mysql，一行的所有内容的总的存储长度也有个限制，约65535个。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2个二进制文本：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binary：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	类似char，只是里面不存“文本”，而是存“文本的二进制数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据”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varbinary:     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类似varchar，同样，不存“文本”，而是存“文本的二进制数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据”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4"/>
  <p:tag name="KSO_WM_UNIT_TYPE" val="a"/>
  <p:tag name="KSO_WM_UNIT_INDEX" val="1"/>
  <p:tag name="KSO_WM_UNIT_ID" val="custom164_31*a*1"/>
  <p:tag name="KSO_WM_UNIT_CLEAR" val="1"/>
  <p:tag name="KSO_WM_UNIT_LAYERLEVEL" val="1"/>
  <p:tag name="KSO_WM_UNIT_VALUE" val="10"/>
  <p:tag name="KSO_WM_UNIT_ISCONTENTSTITLE" val="0"/>
  <p:tag name="KSO_WM_UNIT_HIGHLIGHT" val="0"/>
  <p:tag name="KSO_WM_UNIT_COMPATIBLE" val="0"/>
  <p:tag name="KSO_WM_UNIT_PRESET_TEXT" val="THANKYOU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160447"/>
</p:tagLst>
</file>

<file path=ppt/tags/tag3.xml><?xml version="1.0" encoding="utf-8"?>
<p:tagLst xmlns:p="http://schemas.openxmlformats.org/presentationml/2006/main">
  <p:tag name="KSO_WM_TAG_VERSION" val="1.0"/>
  <p:tag name="KSO_WM_TEMPLATE_CATEGORY" val="custom"/>
  <p:tag name="KSO_WM_TEMPLATE_INDEX" val="160447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*a*1"/>
  <p:tag name="KSO_WM_UNIT_CLEAR" val="1"/>
  <p:tag name="KSO_WM_UNIT_LAYERLEVEL" val="1"/>
  <p:tag name="KSO_WM_UNIT_VALUE" val="19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b"/>
  <p:tag name="KSO_WM_UNIT_INDEX" val="1"/>
  <p:tag name="KSO_WM_UNIT_ID" val="custom160447_1*b*1"/>
  <p:tag name="KSO_WM_UNIT_CLEAR" val="1"/>
  <p:tag name="KSO_WM_UNIT_LAYERLEVEL" val="1"/>
  <p:tag name="KSO_WM_UNIT_VALUE" val="27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.xml><?xml version="1.0" encoding="utf-8"?>
<p:tagLst xmlns:p="http://schemas.openxmlformats.org/presentationml/2006/main">
  <p:tag name="KSO_WM_TEMPLATE_THUMBS_INDEX" val="1、9、12、15、19、20、26、30、31"/>
  <p:tag name="KSO_WM_TEMPLATE_CATEGORY" val="custom"/>
  <p:tag name="KSO_WM_TEMPLATE_INDEX" val="160447"/>
  <p:tag name="KSO_WM_TAG_VERSION" val="1.0"/>
  <p:tag name="KSO_WM_SLIDE_ID" val="custom160447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heme/theme1.xml><?xml version="1.0" encoding="utf-8"?>
<a:theme xmlns:a="http://schemas.openxmlformats.org/drawingml/2006/main" name="1_A000120140530A79PPBG">
  <a:themeElements>
    <a:clrScheme name="160164.164">
      <a:dk1>
        <a:srgbClr val="47494B"/>
      </a:dk1>
      <a:lt1>
        <a:srgbClr val="FFFFFF"/>
      </a:lt1>
      <a:dk2>
        <a:srgbClr val="454749"/>
      </a:dk2>
      <a:lt2>
        <a:srgbClr val="FFFFFF"/>
      </a:lt2>
      <a:accent1>
        <a:srgbClr val="887DCD"/>
      </a:accent1>
      <a:accent2>
        <a:srgbClr val="6F8BC9"/>
      </a:accent2>
      <a:accent3>
        <a:srgbClr val="BA88C2"/>
      </a:accent3>
      <a:accent4>
        <a:srgbClr val="84ADE4"/>
      </a:accent4>
      <a:accent5>
        <a:srgbClr val="9D9394"/>
      </a:accent5>
      <a:accent6>
        <a:srgbClr val="FFC000"/>
      </a:accent6>
      <a:hlink>
        <a:srgbClr val="00B0F0"/>
      </a:hlink>
      <a:folHlink>
        <a:srgbClr val="AFB2B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5386</Words>
  <Application>WPS 演示</Application>
  <PresentationFormat>宽屏</PresentationFormat>
  <Paragraphs>320</Paragraphs>
  <Slides>41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2" baseType="lpstr">
      <vt:lpstr>Arial</vt:lpstr>
      <vt:lpstr>宋体</vt:lpstr>
      <vt:lpstr>Wingdings</vt:lpstr>
      <vt:lpstr>Calibri Light</vt:lpstr>
      <vt:lpstr>Calibri</vt:lpstr>
      <vt:lpstr>微软雅黑</vt:lpstr>
      <vt:lpstr>黑体</vt:lpstr>
      <vt:lpstr>幼圆</vt:lpstr>
      <vt:lpstr>仿宋</vt:lpstr>
      <vt:lpstr>Times New Roman</vt:lpstr>
      <vt:lpstr>1_A000120140530A79PPBG</vt:lpstr>
      <vt:lpstr>LOREM IPSUM DOLOR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6</cp:revision>
  <dcterms:created xsi:type="dcterms:W3CDTF">2016-09-21T06:39:16Z</dcterms:created>
  <dcterms:modified xsi:type="dcterms:W3CDTF">2016-09-21T07:48:11Z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2052-10.1.0.5866</vt:lpwstr>
  </property>
</Properties>
</file>

<file path=docProps/thumbnail.jpeg>
</file>